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4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Studies</c:v>
                </c:pt>
              </c:strCache>
            </c:strRef>
          </c:tx>
          <c:spPr>
            <a:solidFill>
              <a:srgbClr val="C0392B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DD7-4712-8A1C-25871494F123}"/>
              </c:ext>
            </c:extLst>
          </c:dPt>
          <c:dPt>
            <c:idx val="1"/>
            <c:invertIfNegative val="0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DD7-4712-8A1C-25871494F123}"/>
              </c:ext>
            </c:extLst>
          </c:dPt>
          <c:dPt>
            <c:idx val="2"/>
            <c:invertIfNegative val="0"/>
            <c:bubble3D val="0"/>
            <c:spPr>
              <a:solidFill>
                <a:srgbClr val="065A8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5DD7-4712-8A1C-25871494F123}"/>
              </c:ext>
            </c:extLst>
          </c:dPt>
          <c:dPt>
            <c:idx val="3"/>
            <c:invertIfNegative val="0"/>
            <c:bubble3D val="0"/>
            <c:spPr>
              <a:solidFill>
                <a:srgbClr val="6B3A8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5DD7-4712-8A1C-25871494F123}"/>
              </c:ext>
            </c:extLst>
          </c:dPt>
          <c:dPt>
            <c:idx val="4"/>
            <c:invertIfNegative val="0"/>
            <c:bubble3D val="0"/>
            <c:spPr>
              <a:solidFill>
                <a:srgbClr val="D4611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5DD7-4712-8A1C-25871494F123}"/>
              </c:ext>
            </c:extLst>
          </c:dPt>
          <c:dPt>
            <c:idx val="5"/>
            <c:invertIfNegative val="0"/>
            <c:bubble3D val="0"/>
            <c:spPr>
              <a:solidFill>
                <a:srgbClr val="1A6B4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5DD7-4712-8A1C-25871494F123}"/>
              </c:ext>
            </c:extLst>
          </c:dPt>
          <c:dPt>
            <c:idx val="6"/>
            <c:invertIfNegative val="0"/>
            <c:bubble3D val="0"/>
            <c:spPr>
              <a:solidFill>
                <a:srgbClr val="D4A01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5DD7-4712-8A1C-25871494F123}"/>
              </c:ext>
            </c:extLst>
          </c:dPt>
          <c:dPt>
            <c:idx val="7"/>
            <c:invertIfNegative val="0"/>
            <c:bubble3D val="0"/>
            <c:spPr>
              <a:solidFill>
                <a:srgbClr val="1A6B4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5DD7-4712-8A1C-25871494F123}"/>
              </c:ext>
            </c:extLst>
          </c:dPt>
          <c:dPt>
            <c:idx val="8"/>
            <c:invertIfNegative val="0"/>
            <c:bubble3D val="0"/>
            <c:spPr>
              <a:solidFill>
                <a:srgbClr val="1A4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5DD7-4712-8A1C-25871494F12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4A5568"/>
                    </a:solidFill>
                    <a:latin typeface="Arial"/>
                  </a:defRPr>
                </a:pPr>
                <a:endParaRPr lang="en-U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MCH / Morbidity</c:v>
                </c:pt>
                <c:pt idx="1">
                  <c:v>HSS / Morbidity</c:v>
                </c:pt>
                <c:pt idx="2">
                  <c:v>Malaria / Morbidity</c:v>
                </c:pt>
                <c:pt idx="3">
                  <c:v>Mental Health</c:v>
                </c:pt>
                <c:pt idx="4">
                  <c:v>HIV/AIDS</c:v>
                </c:pt>
                <c:pt idx="5">
                  <c:v>HSS / Access</c:v>
                </c:pt>
                <c:pt idx="6">
                  <c:v>Adolescent</c:v>
                </c:pt>
                <c:pt idx="7">
                  <c:v>Env &amp; Climate</c:v>
                </c:pt>
                <c:pt idx="8">
                  <c:v>Biotech &amp; Biosec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1494</c:v>
                </c:pt>
                <c:pt idx="1">
                  <c:v>1412</c:v>
                </c:pt>
                <c:pt idx="2">
                  <c:v>541</c:v>
                </c:pt>
                <c:pt idx="3">
                  <c:v>341</c:v>
                </c:pt>
                <c:pt idx="4">
                  <c:v>260</c:v>
                </c:pt>
                <c:pt idx="5">
                  <c:v>933</c:v>
                </c:pt>
                <c:pt idx="6">
                  <c:v>506</c:v>
                </c:pt>
                <c:pt idx="7">
                  <c:v>68</c:v>
                </c:pt>
                <c:pt idx="8">
                  <c:v>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DD7-4712-8A1C-25871494F1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0"/>
        <c:axPos val="b"/>
        <c:majorGridlines>
          <c:spPr>
            <a:ln w="6350" cap="flat">
              <a:solidFill>
                <a:srgbClr val="E2EC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A8FA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382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035040" cy="5143500"/>
          </a:xfrm>
          <a:prstGeom prst="rect">
            <a:avLst/>
          </a:prstGeom>
          <a:solidFill>
            <a:srgbClr val="0D2B3E"/>
          </a:solidFill>
          <a:ln w="12700">
            <a:solidFill>
              <a:srgbClr val="0D2B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417320"/>
            <a:ext cx="6035040" cy="5486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UGANDA NATIONAL HEALTH RESEARCH ORGANISATION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1554480"/>
            <a:ext cx="5486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National</a:t>
            </a:r>
            <a:endParaRPr lang="en-US" sz="3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Research</a:t>
            </a:r>
            <a:endParaRPr lang="en-US" sz="3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457200" y="3456432"/>
            <a:ext cx="1417320" cy="43891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3456432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– 2030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402336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National Health Research Agenda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080760" y="9144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080760" y="123444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UNHRO &amp;</a:t>
            </a:r>
            <a:endParaRPr lang="en-US" sz="1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Ministry of Health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080760" y="2011680"/>
            <a:ext cx="2743200" cy="0"/>
          </a:xfrm>
          <a:prstGeom prst="line">
            <a:avLst/>
          </a:prstGeom>
          <a:noFill/>
          <a:ln w="12700">
            <a:solidFill>
              <a:srgbClr val="F5C84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80760" y="214884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Samuel Okware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080760" y="2468880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General, UNHRO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080760" y="2880360"/>
            <a:ext cx="2743200" cy="0"/>
          </a:xfrm>
          <a:prstGeom prst="line">
            <a:avLst/>
          </a:prstGeom>
          <a:noFill/>
          <a:ln w="12700">
            <a:solidFill>
              <a:srgbClr val="F5C84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80760" y="3017520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 2026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080760" y="3310128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Kampala, Uganda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PRIORITIES 4, 5 &amp; 6  —  NCDs · ENVIRONMENT · MENTAL HEALTH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256032" y="804672"/>
            <a:ext cx="2788920" cy="4160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56032" y="804672"/>
            <a:ext cx="2788920" cy="64008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84048" y="914400"/>
            <a:ext cx="384048" cy="384048"/>
          </a:xfrm>
          <a:prstGeom prst="ellipse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4048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50392" y="896112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Non-Communicable Diseases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93192" y="137160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CVD 3% of admissions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 trauma: 60.8% of injuries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93192" y="2029968"/>
            <a:ext cx="246888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93192" y="2121408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Cardiovascular disease: diabetes, hypertension, cancer on the rise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93192" y="2633472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 traffic accidents: motorcycles 55.4% of RTI deaths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93192" y="3145536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Nutrition: under-nutrition (stunting), over-nutrition (lifestyle diseases)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93192" y="365760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NCD-HIV co-morbidity research needed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3227832" y="804672"/>
            <a:ext cx="2788920" cy="4160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27832" y="804672"/>
            <a:ext cx="2788920" cy="64008"/>
          </a:xfrm>
          <a:prstGeom prst="rect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55848" y="914400"/>
            <a:ext cx="384048" cy="384048"/>
          </a:xfrm>
          <a:prstGeom prst="ellipse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55848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822192" y="896112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 &amp; Climate Change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364992" y="137160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68 studies in this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— major gap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3364992" y="2029968"/>
            <a:ext cx="246888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64992" y="2121408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variability → malaria spread, waterborne disease, crop failure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364992" y="2633472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pollution &amp; respiratory disease in urban areas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364992" y="3145536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digital disease prediction system based on climate data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364992" y="365760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Health ecological studies: deforestation, tourism, vector spread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199632" y="804672"/>
            <a:ext cx="2788920" cy="4160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99632" y="804672"/>
            <a:ext cx="2788920" cy="64008"/>
          </a:xfrm>
          <a:prstGeom prst="rect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27648" y="914400"/>
            <a:ext cx="384048" cy="384048"/>
          </a:xfrm>
          <a:prstGeom prst="ellipse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327648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793992" y="896112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 Health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336792" y="137160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22.9% children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24.2% adults affected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6336792" y="2029968"/>
            <a:ext cx="246888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36792" y="2121408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1% of national health budget for mental health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336792" y="2633472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 of those with mental illness receive no treatment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336792" y="3145536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 of Butabika admissions: drug/alcohol abuse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6336792" y="365760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Stigma &amp; cultural barriers — traditional healer first-contact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274320" y="4919472"/>
            <a:ext cx="8595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Priorities 4–6 represent growing burdens that have historically received insufficient research attention in Uganda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PRIORITIES 7–10  —  COMMUNITY · TRADITIONAL MEDICINE · INNOVATIONS · GLOBAL HEALTH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256032" y="804672"/>
            <a:ext cx="2011680" cy="4160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56032" y="804672"/>
            <a:ext cx="2011680" cy="54864"/>
          </a:xfrm>
          <a:prstGeom prst="rect">
            <a:avLst/>
          </a:prstGeom>
          <a:solidFill>
            <a:srgbClr val="1A6B5A"/>
          </a:solidFill>
          <a:ln w="12700">
            <a:solidFill>
              <a:srgbClr val="1A6B5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51560" y="914400"/>
            <a:ext cx="420624" cy="420624"/>
          </a:xfrm>
          <a:prstGeom prst="ellipse">
            <a:avLst/>
          </a:prstGeom>
          <a:solidFill>
            <a:srgbClr val="1A6B5A"/>
          </a:solidFill>
          <a:ln w="12700">
            <a:solidFill>
              <a:srgbClr val="1A6B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914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5760" y="1444752"/>
            <a:ext cx="1792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A6B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Health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65760" y="1956816"/>
            <a:ext cx="1792224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2048256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Access, equity &amp; universal health coverage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65760" y="2706624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engagement &amp; mobilisation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5760" y="3364992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Village Health Team strategy &amp; primary healthcare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65760" y="4023360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Community-based surveillance tools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450592" y="804672"/>
            <a:ext cx="2011680" cy="4160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450592" y="804672"/>
            <a:ext cx="2011680" cy="54864"/>
          </a:xfrm>
          <a:prstGeom prst="rect">
            <a:avLst/>
          </a:prstGeom>
          <a:solidFill>
            <a:srgbClr val="7B5C2A"/>
          </a:solidFill>
          <a:ln w="12700">
            <a:solidFill>
              <a:srgbClr val="7B5C2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46120" y="914400"/>
            <a:ext cx="420624" cy="420624"/>
          </a:xfrm>
          <a:prstGeom prst="ellipse">
            <a:avLst/>
          </a:prstGeom>
          <a:solidFill>
            <a:srgbClr val="7B5C2A"/>
          </a:solidFill>
          <a:ln w="12700">
            <a:solidFill>
              <a:srgbClr val="7B5C2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46120" y="914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560320" y="1444752"/>
            <a:ext cx="1792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B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Medicine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560320" y="1956816"/>
            <a:ext cx="1792224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60320" y="2048256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Scope, safety &amp; standards of traditional medicines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560320" y="2706624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Commercialisation &amp; quality assurance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2560320" y="3364992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with modern health systems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560320" y="4023360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Kwashiorkor, marasmus local remedy research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645152" y="804672"/>
            <a:ext cx="2011680" cy="4160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645152" y="804672"/>
            <a:ext cx="2011680" cy="54864"/>
          </a:xfrm>
          <a:prstGeom prst="rect">
            <a:avLst/>
          </a:prstGeom>
          <a:solidFill>
            <a:srgbClr val="1A4B7A"/>
          </a:solidFill>
          <a:ln w="12700">
            <a:solidFill>
              <a:srgbClr val="1A4B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40680" y="914400"/>
            <a:ext cx="420624" cy="420624"/>
          </a:xfrm>
          <a:prstGeom prst="ellipse">
            <a:avLst/>
          </a:prstGeom>
          <a:solidFill>
            <a:srgbClr val="1A4B7A"/>
          </a:solidFill>
          <a:ln w="12700">
            <a:solidFill>
              <a:srgbClr val="1A4B7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40680" y="914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754880" y="1444752"/>
            <a:ext cx="1792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A4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Science, Technology &amp; Innovations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754880" y="1956816"/>
            <a:ext cx="1792224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54880" y="2048256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4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Biotechnology &amp; biosecurity governance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754880" y="2706624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4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AI, machine learning &amp; big data for health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754880" y="3364992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4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Genomic &amp; digital health research ethics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754880" y="4023360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4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GMOs: equity, access &amp; ecological impact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839712" y="804672"/>
            <a:ext cx="2011680" cy="4160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839712" y="804672"/>
            <a:ext cx="2011680" cy="54864"/>
          </a:xfrm>
          <a:prstGeom prst="rect">
            <a:avLst/>
          </a:prstGeom>
          <a:solidFill>
            <a:srgbClr val="0D2B3E"/>
          </a:solidFill>
          <a:ln w="12700">
            <a:solidFill>
              <a:srgbClr val="0D2B3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635240" y="914400"/>
            <a:ext cx="420624" cy="420624"/>
          </a:xfrm>
          <a:prstGeom prst="ellipse">
            <a:avLst/>
          </a:prstGeom>
          <a:solidFill>
            <a:srgbClr val="0D2B3E"/>
          </a:solidFill>
          <a:ln w="12700">
            <a:solidFill>
              <a:srgbClr val="0D2B3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635240" y="914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949440" y="1444752"/>
            <a:ext cx="1792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Public Health Threats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6949440" y="1956816"/>
            <a:ext cx="1792224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949440" y="2048256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preparedness &amp; pandemic response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6949440" y="2706624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Cross-border disease surveillance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49440" y="3364992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Ebola/Marburg outbreaks in last 5 years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6949440" y="4023360"/>
            <a:ext cx="17922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&amp; international collaboration frameworks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274320" y="4919472"/>
            <a:ext cx="8595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10 priorities reflect Uganda's commitment to a holistic, systems-based approach to health research 2026–2030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GAP MAP — STUDIES BY HEALTH THEME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research has focused — and where the gaps are</a:t>
            </a:r>
            <a:endParaRPr lang="en-US" sz="16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170432"/>
          <a:ext cx="841248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365760" y="4892040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MCH = Maternal &amp; Child Health  ·  HSS = Health Systems Strengthening  ·  Env = Environment &amp; Climate Change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FRAMEWORK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Translating Priorities into Research Action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2249424" y="2103120"/>
            <a:ext cx="164592" cy="0"/>
          </a:xfrm>
          <a:prstGeom prst="line">
            <a:avLst/>
          </a:prstGeom>
          <a:noFill/>
          <a:ln w="25400">
            <a:solidFill>
              <a:srgbClr val="E2ECF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56032" y="1234440"/>
            <a:ext cx="192024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05840" y="1298448"/>
            <a:ext cx="420624" cy="420624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2984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47472" y="182880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47472" y="226771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Harmonise with NDP III &amp; Health Sector Development Plan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47472" y="290779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 to Health Sector Strategic Plans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347472" y="354787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with national &amp; international funder priorities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347472" y="418795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 across UNHRO, MOH, UNAS, academia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425696" y="2103120"/>
            <a:ext cx="164592" cy="0"/>
          </a:xfrm>
          <a:prstGeom prst="line">
            <a:avLst/>
          </a:prstGeom>
          <a:noFill/>
          <a:ln w="25400">
            <a:solidFill>
              <a:srgbClr val="E2ECF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432304" y="1234440"/>
            <a:ext cx="192024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182112" y="1298448"/>
            <a:ext cx="420624" cy="420624"/>
          </a:xfrm>
          <a:prstGeom prst="ellipse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182112" y="12984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2523744" y="182880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523744" y="226771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 &amp; fund priority research areas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2523744" y="290779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institutional review &amp; ethics capacity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2523744" y="354787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postgraduate &amp; early-career researchers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2523744" y="418795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biostatistics &amp; epidemiology capacity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601968" y="2103120"/>
            <a:ext cx="164592" cy="0"/>
          </a:xfrm>
          <a:prstGeom prst="line">
            <a:avLst/>
          </a:prstGeom>
          <a:noFill/>
          <a:ln w="25400">
            <a:solidFill>
              <a:srgbClr val="E2ECF1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608576" y="1234440"/>
            <a:ext cx="192024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358384" y="1298448"/>
            <a:ext cx="420624" cy="420624"/>
          </a:xfrm>
          <a:prstGeom prst="ellipse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58384" y="12984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700016" y="182880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700016" y="226771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reviews &amp; evidence gap mapping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700016" y="290779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synthesis for policy briefs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4700016" y="354787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ACRES partnership for rapid evidence synthesis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4700016" y="418795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living evidence gap map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6784848" y="1234440"/>
            <a:ext cx="192024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7534656" y="1298448"/>
            <a:ext cx="420624" cy="420624"/>
          </a:xfrm>
          <a:prstGeom prst="ellipse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534656" y="12984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876288" y="182880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876288" y="226771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Evidence-to-policy translation platforms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6876288" y="290779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feedback workshops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6876288" y="354787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District-level knowledge dissemination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6876288" y="4187952"/>
            <a:ext cx="1737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UNHRO newsletters &amp; publications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274320" y="4910328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agenda is a living document — open to modification as health challenges and research evidence evolve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8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PARTNERS &amp; ACKNOWLEDGEMENTS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Through Inclusive, Multi-Stakeholder Collaboration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1325880"/>
            <a:ext cx="393192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325880"/>
            <a:ext cx="3931920" cy="54864"/>
          </a:xfrm>
          <a:prstGeom prst="rect">
            <a:avLst/>
          </a:prstGeom>
          <a:solidFill>
            <a:srgbClr val="0D2B3E"/>
          </a:solidFill>
          <a:ln w="12700">
            <a:solidFill>
              <a:srgbClr val="0D2B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4356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17647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Ministry of Health (MOH)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20574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Uganda National Health Research Organisation (UNHRO)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57200" y="23500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 Local Governments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0" y="1325880"/>
            <a:ext cx="393192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0" y="1325880"/>
            <a:ext cx="3931920" cy="54864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9160" y="14356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709160" y="17647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for Rapid Evidence Synthesis (ACRES)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709160" y="20574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Uganda Virus Research Institute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709160" y="23500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Chemotherapeutics Research Institute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709160" y="264261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Makerere School of Public Health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3154680"/>
            <a:ext cx="393192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3154680"/>
            <a:ext cx="3931920" cy="54864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32644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SOCIETY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35935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Uganda AIDS Commission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3886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AIDS Support Organisation (TASO)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41788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&amp; Medical Associations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447141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Representatives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0" y="3154680"/>
            <a:ext cx="393192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572000" y="3154680"/>
            <a:ext cx="3931920" cy="54864"/>
          </a:xfrm>
          <a:prstGeom prst="rect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9160" y="32644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ACADEMIA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709160" y="35935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Uganda National Academy of Sciences (UNAS)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709160" y="3886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Working Groups (TWGs)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709160" y="41788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Schools &amp; Universities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09160" y="447141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Postgraduate Research Institutions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274320" y="4919472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thanks to ACRES for technical support in evidence synthesis and the Delphi priority-setting process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2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TO ACTION  —  2026–2030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 Can Contribute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1325880"/>
            <a:ext cx="4023360" cy="1627632"/>
          </a:xfrm>
          <a:prstGeom prst="rect">
            <a:avLst/>
          </a:prstGeom>
          <a:solidFill>
            <a:srgbClr val="FFFFFF">
              <a:alpha val="8000"/>
            </a:srgbClr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417320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Researchers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1480" y="180136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 studies with the 10 priority themes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11480" y="207568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identified evidence gaps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11480" y="235000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Collaborate across institutions and borders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262432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and share findings through UNHRO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1325880"/>
            <a:ext cx="4023360" cy="1627632"/>
          </a:xfrm>
          <a:prstGeom prst="rect">
            <a:avLst/>
          </a:prstGeom>
          <a:solidFill>
            <a:srgbClr val="FFFFFF">
              <a:alpha val="8000"/>
            </a:srgbClr>
          </a:solidFill>
          <a:ln w="10160">
            <a:solidFill>
              <a:srgbClr val="D4A01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1417320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Funders &amp; Partners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00600" y="180136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resources to identified priorities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800600" y="207568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multi-stakeholder research consortia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800600" y="235000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evidence synthesis and knowledge translation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800600" y="262432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Co-invest in research capacity building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74320" y="3136392"/>
            <a:ext cx="4023360" cy="1627632"/>
          </a:xfrm>
          <a:prstGeom prst="rect">
            <a:avLst/>
          </a:prstGeom>
          <a:solidFill>
            <a:srgbClr val="FFFFFF">
              <a:alpha val="8000"/>
            </a:srgbClr>
          </a:solidFill>
          <a:ln w="10160">
            <a:solidFill>
              <a:srgbClr val="1A6B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3227832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Makers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11480" y="361188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agenda in health sector planning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11480" y="388620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 research on priority gaps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11480" y="416052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enabling environments for research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1480" y="443484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findings into national strategies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663440" y="3136392"/>
            <a:ext cx="4023360" cy="1627632"/>
          </a:xfrm>
          <a:prstGeom prst="rect">
            <a:avLst/>
          </a:prstGeom>
          <a:solidFill>
            <a:srgbClr val="FFFFFF">
              <a:alpha val="8000"/>
            </a:srgbClr>
          </a:solidFill>
          <a:ln w="10160">
            <a:solidFill>
              <a:srgbClr val="D4611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3227832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Institutions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800600" y="361188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research units aligned to priorities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800600" y="388620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institutional review capacity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800600" y="416052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 early-career researchers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800600" y="443484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50" dirty="0">
                <a:solidFill>
                  <a:srgbClr val="E0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Participate in national research networks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274320" y="4892040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Contact: Uganda National Health Research Organisation  ·  UNHRO  ·  Plot 2 Berkeley Lane, P.O. Box 465, Entebbe, Uganda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2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2560320"/>
            <a:ext cx="5943600" cy="4572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457200"/>
            <a:ext cx="53035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NATIONAL</a:t>
            </a:r>
            <a:endParaRPr lang="en-US" sz="30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RESEARCH</a:t>
            </a:r>
            <a:endParaRPr lang="en-US" sz="30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2441448"/>
            <a:ext cx="1371600" cy="38404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2441448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– 2030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2926080"/>
            <a:ext cx="5303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50" i="1" dirty="0">
                <a:solidFill>
                  <a:srgbClr val="C8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"By standardizing our approach to essential national health research, we can drive</a:t>
            </a:r>
            <a:endParaRPr lang="en-US" sz="115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50" i="1" dirty="0">
                <a:solidFill>
                  <a:srgbClr val="C8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transformative change in our health system, foster resilience, and improve health</a:t>
            </a:r>
            <a:endParaRPr lang="en-US" sz="115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50" i="1" dirty="0">
                <a:solidFill>
                  <a:srgbClr val="C8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for the future."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457200" y="406908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Foreword, ENHRA 2026–2030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126480" y="731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126480" y="1078992"/>
            <a:ext cx="2560320" cy="0"/>
          </a:xfrm>
          <a:prstGeom prst="line">
            <a:avLst/>
          </a:prstGeom>
          <a:noFill/>
          <a:ln w="10160">
            <a:solidFill>
              <a:srgbClr val="F5C84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26480" y="11887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Samuel Okware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2648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General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126480" y="187452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UNHRO, Ministry of Health</a:t>
            </a:r>
            <a:endParaRPr lang="en-US" sz="95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95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2 Berkeley Lane</a:t>
            </a:r>
            <a:endParaRPr lang="en-US" sz="95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95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P.O. Box 465, Entebbe</a:t>
            </a:r>
            <a:endParaRPr lang="en-US" sz="95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95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Uganda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26480" y="3063240"/>
            <a:ext cx="2560320" cy="0"/>
          </a:xfrm>
          <a:prstGeom prst="line">
            <a:avLst/>
          </a:prstGeom>
          <a:noFill/>
          <a:ln w="6350">
            <a:solidFill>
              <a:srgbClr val="F5C84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26480" y="315468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okwares@gmail.com</a:t>
            </a:r>
            <a:endParaRPr lang="en-US" sz="95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95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+256-414 321 766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26480" y="3822192"/>
            <a:ext cx="2560320" cy="0"/>
          </a:xfrm>
          <a:prstGeom prst="line">
            <a:avLst/>
          </a:prstGeom>
          <a:noFill/>
          <a:ln w="6350">
            <a:solidFill>
              <a:srgbClr val="F5C84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26480" y="3913632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unhro.go.ug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ENHRA?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325880"/>
            <a:ext cx="530352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325880"/>
            <a:ext cx="64008" cy="749808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508760"/>
            <a:ext cx="347472" cy="34747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5087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24128" y="1380744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Framework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24128" y="165506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nationally coordinated research framework aligning health research with Uganda's development goals and most pressing health challenges.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65760" y="2194560"/>
            <a:ext cx="530352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65760" y="2194560"/>
            <a:ext cx="64008" cy="749808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2377440"/>
            <a:ext cx="347472" cy="34747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37744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024128" y="2249424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3rd in a Decade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24128" y="252374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on previous agendas, this is Uganda's third Essential National Health Research Agenda — broader in scope, addressing all six health system pillars.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65760" y="3063240"/>
            <a:ext cx="530352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" y="3063240"/>
            <a:ext cx="64008" cy="749808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246120"/>
            <a:ext cx="347472" cy="34747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2461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024128" y="3118104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Evidence-Informed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24128" y="339242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a systematic analysis of 22,764 studies and a multi-phase stakeholder engagement process involving government, academia, and communities.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65760" y="3931920"/>
            <a:ext cx="530352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5760" y="3931920"/>
            <a:ext cx="64008" cy="749808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4114800"/>
            <a:ext cx="347472" cy="34747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41148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024128" y="3986784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Living Document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024128" y="426110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to be flexible and adaptive — open to modification as new health challenges emerge over the 2026–2030 period.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897880" y="1325880"/>
            <a:ext cx="2926080" cy="347472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989320" y="1463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FACTS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5989320" y="1874520"/>
            <a:ext cx="25603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35040" y="196596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22,764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7040880" y="203911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identified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989320" y="2423160"/>
            <a:ext cx="25603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35040" y="251460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9,436</a:t>
            </a:r>
            <a:endParaRPr lang="en-US" sz="2000" dirty="0"/>
          </a:p>
        </p:txBody>
      </p:sp>
      <p:sp>
        <p:nvSpPr>
          <p:cNvPr id="36" name="Text 34"/>
          <p:cNvSpPr/>
          <p:nvPr/>
        </p:nvSpPr>
        <p:spPr>
          <a:xfrm>
            <a:off x="7040880" y="258775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analysed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989320" y="2971800"/>
            <a:ext cx="25603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035040" y="306324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7040880" y="313639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themes set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989320" y="3520440"/>
            <a:ext cx="25603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035040" y="361188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42" name="Text 40"/>
          <p:cNvSpPr/>
          <p:nvPr/>
        </p:nvSpPr>
        <p:spPr>
          <a:xfrm>
            <a:off x="7040880" y="368503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phases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5989320" y="4069080"/>
            <a:ext cx="25603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035040" y="416052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2026–30</a:t>
            </a:r>
            <a:endParaRPr lang="en-US" sz="2000" dirty="0"/>
          </a:p>
        </p:txBody>
      </p:sp>
      <p:sp>
        <p:nvSpPr>
          <p:cNvPr id="45" name="Text 43"/>
          <p:cNvSpPr/>
          <p:nvPr/>
        </p:nvSpPr>
        <p:spPr>
          <a:xfrm>
            <a:off x="7040880" y="423367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Coverage period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— UGANDA'S DISEASE BURDEN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Challenge: Why Research Priorities Matter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320040" y="1325880"/>
            <a:ext cx="2743200" cy="15087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325880"/>
            <a:ext cx="2743200" cy="457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49047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9–10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457200" y="2075688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women/day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57200" y="2304288"/>
            <a:ext cx="2468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during childbirth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46120" y="1325880"/>
            <a:ext cx="2743200" cy="15087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46120" y="1325880"/>
            <a:ext cx="2743200" cy="4572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83280" y="149047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3383280" y="2075688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admissions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83280" y="2304288"/>
            <a:ext cx="2468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caused by Malaria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172200" y="1325880"/>
            <a:ext cx="2743200" cy="15087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172200" y="1325880"/>
            <a:ext cx="2743200" cy="45720"/>
          </a:xfrm>
          <a:prstGeom prst="rect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149047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7.3%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6309360" y="2075688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prevalence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309360" y="2304288"/>
            <a:ext cx="2468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 (age 15–49), rising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20040" y="3017520"/>
            <a:ext cx="2743200" cy="15087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" y="3017520"/>
            <a:ext cx="2743200" cy="45720"/>
          </a:xfrm>
          <a:prstGeom prst="rect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18211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22.9%</a:t>
            </a:r>
            <a:endParaRPr lang="en-US" sz="3400" dirty="0"/>
          </a:p>
        </p:txBody>
      </p:sp>
      <p:sp>
        <p:nvSpPr>
          <p:cNvPr id="23" name="Text 21"/>
          <p:cNvSpPr/>
          <p:nvPr/>
        </p:nvSpPr>
        <p:spPr>
          <a:xfrm>
            <a:off x="457200" y="3767328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children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57200" y="3995928"/>
            <a:ext cx="2468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suffer mental disorder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246120" y="3017520"/>
            <a:ext cx="2743200" cy="15087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46120" y="3017520"/>
            <a:ext cx="27432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383280" y="318211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23.5%</a:t>
            </a:r>
            <a:endParaRPr lang="en-US" sz="3400" dirty="0"/>
          </a:p>
        </p:txBody>
      </p:sp>
      <p:sp>
        <p:nvSpPr>
          <p:cNvPr id="28" name="Text 26"/>
          <p:cNvSpPr/>
          <p:nvPr/>
        </p:nvSpPr>
        <p:spPr>
          <a:xfrm>
            <a:off x="3383280" y="3767328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girls 15–19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383280" y="3995928"/>
            <a:ext cx="2468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begun childbearing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172200" y="3017520"/>
            <a:ext cx="2743200" cy="15087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172200" y="3017520"/>
            <a:ext cx="2743200" cy="4572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09360" y="318211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38%</a:t>
            </a:r>
            <a:endParaRPr lang="en-US" sz="3400" dirty="0"/>
          </a:p>
        </p:txBody>
      </p:sp>
      <p:sp>
        <p:nvSpPr>
          <p:cNvPr id="33" name="Text 31"/>
          <p:cNvSpPr/>
          <p:nvPr/>
        </p:nvSpPr>
        <p:spPr>
          <a:xfrm>
            <a:off x="6309360" y="3767328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under-5s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6309360" y="3995928"/>
            <a:ext cx="2468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affected by stunting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365760" y="4864608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UDHS 2022 · Annual Health Sector Performance Report 2023-24 · WHO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 — HOW THE AGENDA WAS DEVELOPED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Systematic 5-Phase Development Process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691640" y="1874520"/>
            <a:ext cx="292608" cy="0"/>
          </a:xfrm>
          <a:prstGeom prst="line">
            <a:avLst/>
          </a:prstGeom>
          <a:noFill/>
          <a:ln w="25400">
            <a:solidFill>
              <a:srgbClr val="E2ECF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280160"/>
            <a:ext cx="1508760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280160"/>
            <a:ext cx="1508760" cy="73152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04672" y="1417320"/>
            <a:ext cx="457200" cy="45720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1417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365760" y="1993392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65760" y="2450592"/>
            <a:ext cx="13258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Mapped stakeholders across government, academia, private sector and communities. Designed inclusive consultation and decision-making frameworks.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3429000" y="1874520"/>
            <a:ext cx="292608" cy="0"/>
          </a:xfrm>
          <a:prstGeom prst="line">
            <a:avLst/>
          </a:prstGeom>
          <a:noFill/>
          <a:ln w="25400">
            <a:solidFill>
              <a:srgbClr val="E2ECF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0" y="1280160"/>
            <a:ext cx="1508760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011680" y="1280160"/>
            <a:ext cx="1508760" cy="73152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542032" y="1417320"/>
            <a:ext cx="457200" cy="45720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42032" y="1417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2103120" y="1993392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 Analysis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103120" y="2450592"/>
            <a:ext cx="13258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research landscape analysis: identified 22,764 studies, evidence gap mapping, and systematic analysis of research gaps and emerging trends.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166360" y="1874520"/>
            <a:ext cx="292608" cy="0"/>
          </a:xfrm>
          <a:prstGeom prst="line">
            <a:avLst/>
          </a:prstGeom>
          <a:noFill/>
          <a:ln w="25400">
            <a:solidFill>
              <a:srgbClr val="E2ECF1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749040" y="1280160"/>
            <a:ext cx="1508760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749040" y="1280160"/>
            <a:ext cx="1508760" cy="73152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279392" y="1417320"/>
            <a:ext cx="457200" cy="457200"/>
          </a:xfrm>
          <a:prstGeom prst="ellipse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79392" y="1417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3840480" y="1993392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Setting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840480" y="2450592"/>
            <a:ext cx="13258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Two-round online Delphi process; transparent, equitable stakeholder engagement; evidence synthesis to select the Top 10 research priorities.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903720" y="1874520"/>
            <a:ext cx="292608" cy="0"/>
          </a:xfrm>
          <a:prstGeom prst="line">
            <a:avLst/>
          </a:prstGeom>
          <a:noFill/>
          <a:ln w="25400">
            <a:solidFill>
              <a:srgbClr val="E2ECF1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486400" y="1280160"/>
            <a:ext cx="1508760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5486400" y="1280160"/>
            <a:ext cx="1508760" cy="73152"/>
          </a:xfrm>
          <a:prstGeom prst="rect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016752" y="1417320"/>
            <a:ext cx="457200" cy="457200"/>
          </a:xfrm>
          <a:prstGeom prst="ellipse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016752" y="1417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5577840" y="1993392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577840" y="2450592"/>
            <a:ext cx="13258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workshops with professional health associations, medical disciplines, and policy makers at national and district levels.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7223760" y="1280160"/>
            <a:ext cx="1508760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7223760" y="1280160"/>
            <a:ext cx="1508760" cy="73152"/>
          </a:xfrm>
          <a:prstGeom prst="rect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754112" y="1417320"/>
            <a:ext cx="457200" cy="457200"/>
          </a:xfrm>
          <a:prstGeom prst="ellipse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754112" y="1417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7315200" y="1993392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Dissemination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315200" y="2450592"/>
            <a:ext cx="13258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Sharing priorities with national and international development partners, funders, and stakeholders for implementation and resource mobilisation.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LANDSCAPE — EVIDENCE BASE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evidence told us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325880"/>
            <a:ext cx="1463040" cy="1417320"/>
          </a:xfrm>
          <a:prstGeom prst="rect">
            <a:avLst/>
          </a:prstGeom>
          <a:solidFill>
            <a:srgbClr val="FFFFFF">
              <a:alpha val="1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41732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22,764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274320" y="2084832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initially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011680" y="1325880"/>
            <a:ext cx="1463040" cy="1417320"/>
          </a:xfrm>
          <a:prstGeom prst="rect">
            <a:avLst/>
          </a:prstGeom>
          <a:solidFill>
            <a:srgbClr val="FFFFFF">
              <a:alpha val="1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011680" y="141732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9,436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2011680" y="2084832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in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analysis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749040" y="1325880"/>
            <a:ext cx="1463040" cy="1417320"/>
          </a:xfrm>
          <a:prstGeom prst="rect">
            <a:avLst/>
          </a:prstGeom>
          <a:solidFill>
            <a:srgbClr val="FFFFFF">
              <a:alpha val="1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49040" y="141732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56.2%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3749040" y="2084832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from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2010–2015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486400" y="1325880"/>
            <a:ext cx="1463040" cy="1417320"/>
          </a:xfrm>
          <a:prstGeom prst="rect">
            <a:avLst/>
          </a:prstGeom>
          <a:solidFill>
            <a:srgbClr val="FFFFFF">
              <a:alpha val="1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0" y="141732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58.7%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5486400" y="2084832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223760" y="1325880"/>
            <a:ext cx="1463040" cy="1417320"/>
          </a:xfrm>
          <a:prstGeom prst="rect">
            <a:avLst/>
          </a:prstGeom>
          <a:solidFill>
            <a:srgbClr val="FFFFFF">
              <a:alpha val="1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223760" y="141732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39.6%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7223760" y="2084832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Central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74320" y="2971800"/>
            <a:ext cx="1463040" cy="1737360"/>
          </a:xfrm>
          <a:prstGeom prst="rect">
            <a:avLst/>
          </a:prstGeom>
          <a:solidFill>
            <a:srgbClr val="065A82">
              <a:alpha val="8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306324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Dominant Study Design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365760" y="3547872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60.3% Observational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011680" y="2971800"/>
            <a:ext cx="1463040" cy="1737360"/>
          </a:xfrm>
          <a:prstGeom prst="rect">
            <a:avLst/>
          </a:prstGeom>
          <a:solidFill>
            <a:srgbClr val="065A82">
              <a:alpha val="8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103120" y="306324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Studied Condition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2103120" y="3547872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HIV/AIDS — 26% of studies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749040" y="2971800"/>
            <a:ext cx="1463040" cy="1737360"/>
          </a:xfrm>
          <a:prstGeom prst="rect">
            <a:avLst/>
          </a:prstGeom>
          <a:solidFill>
            <a:srgbClr val="065A82">
              <a:alpha val="8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840480" y="306324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Intervention Focus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3840480" y="3547872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 &amp; Diagnosis — 36.9%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486400" y="2971800"/>
            <a:ext cx="1463040" cy="1737360"/>
          </a:xfrm>
          <a:prstGeom prst="rect">
            <a:avLst/>
          </a:prstGeom>
          <a:solidFill>
            <a:srgbClr val="065A82">
              <a:alpha val="8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577840" y="306324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Health Theme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5577840" y="3547872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Delivery — 30.7%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223760" y="2971800"/>
            <a:ext cx="1463040" cy="1737360"/>
          </a:xfrm>
          <a:prstGeom prst="rect">
            <a:avLst/>
          </a:prstGeom>
          <a:solidFill>
            <a:srgbClr val="065A82">
              <a:alpha val="80000"/>
            </a:srgbClr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315200" y="306324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Patient Outcome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7315200" y="3547872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— 39.2%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UGANDA'S TOP 10 HEALTH RESEARCH PRIORITIES 2026–2030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201168" y="82296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1168" y="822960"/>
            <a:ext cx="1572768" cy="6400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950976"/>
            <a:ext cx="420624" cy="42062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950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74320" y="148132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Maternal, Sexual &amp; Reproductive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Health, Adolescent &amp; Child Health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956816" y="82296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956816" y="822960"/>
            <a:ext cx="1572768" cy="64008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532888" y="950976"/>
            <a:ext cx="420624" cy="420624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32888" y="950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029968" y="148132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Infectious &amp; Communicable Diseases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(HIV, Malaria, TB, AMR, One Health)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712464" y="82296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712464" y="822960"/>
            <a:ext cx="1572768" cy="64008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88536" y="950976"/>
            <a:ext cx="420624" cy="420624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88536" y="950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785616" y="148132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Systems Research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(Governance, Workforce, Bioethics, IT)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68112" y="82296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468112" y="822960"/>
            <a:ext cx="1572768" cy="64008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044184" y="950976"/>
            <a:ext cx="420624" cy="420624"/>
          </a:xfrm>
          <a:prstGeom prst="ellipse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44184" y="950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541264" y="148132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Non-Communicable Diseases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(Diabetes, CVD, Nutrition, Lifestyle)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7223760" y="82296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223760" y="822960"/>
            <a:ext cx="1572768" cy="64008"/>
          </a:xfrm>
          <a:prstGeom prst="rect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99832" y="950976"/>
            <a:ext cx="420624" cy="420624"/>
          </a:xfrm>
          <a:prstGeom prst="ellipse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799832" y="950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296912" y="148132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Health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(Climate Change, Sanitation)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201168" y="292608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01168" y="2926080"/>
            <a:ext cx="1572768" cy="64008"/>
          </a:xfrm>
          <a:prstGeom prst="rect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77240" y="3054096"/>
            <a:ext cx="420624" cy="420624"/>
          </a:xfrm>
          <a:prstGeom prst="ellipse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77240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274320" y="358444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 Health, Social &amp;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Behavioural Research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1956816" y="292608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1956816" y="2926080"/>
            <a:ext cx="1572768" cy="64008"/>
          </a:xfrm>
          <a:prstGeom prst="rect">
            <a:avLst/>
          </a:prstGeom>
          <a:solidFill>
            <a:srgbClr val="1A6B5A"/>
          </a:solidFill>
          <a:ln w="12700">
            <a:solidFill>
              <a:srgbClr val="1A6B5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532888" y="3054096"/>
            <a:ext cx="420624" cy="420624"/>
          </a:xfrm>
          <a:prstGeom prst="ellipse">
            <a:avLst/>
          </a:prstGeom>
          <a:solidFill>
            <a:srgbClr val="1A6B5A"/>
          </a:solidFill>
          <a:ln w="12700">
            <a:solidFill>
              <a:srgbClr val="1A6B5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532888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2029968" y="358444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Health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(PHC, Community Engagement)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3712464" y="292608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3712464" y="2926080"/>
            <a:ext cx="1572768" cy="64008"/>
          </a:xfrm>
          <a:prstGeom prst="rect">
            <a:avLst/>
          </a:prstGeom>
          <a:solidFill>
            <a:srgbClr val="7B5C2A"/>
          </a:solidFill>
          <a:ln w="12700">
            <a:solidFill>
              <a:srgbClr val="7B5C2A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288536" y="3054096"/>
            <a:ext cx="420624" cy="420624"/>
          </a:xfrm>
          <a:prstGeom prst="ellipse">
            <a:avLst/>
          </a:prstGeom>
          <a:solidFill>
            <a:srgbClr val="7B5C2A"/>
          </a:solidFill>
          <a:ln w="12700">
            <a:solidFill>
              <a:srgbClr val="7B5C2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288536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3785616" y="358444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Medicine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(Innovations, Safety, Standards)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5468112" y="292608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5468112" y="2926080"/>
            <a:ext cx="1572768" cy="64008"/>
          </a:xfrm>
          <a:prstGeom prst="rect">
            <a:avLst/>
          </a:prstGeom>
          <a:solidFill>
            <a:srgbClr val="1A4B7A"/>
          </a:solidFill>
          <a:ln w="12700">
            <a:solidFill>
              <a:srgbClr val="1A4B7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044184" y="3054096"/>
            <a:ext cx="420624" cy="420624"/>
          </a:xfrm>
          <a:prstGeom prst="ellipse">
            <a:avLst/>
          </a:prstGeom>
          <a:solidFill>
            <a:srgbClr val="1A4B7A"/>
          </a:solidFill>
          <a:ln w="12700">
            <a:solidFill>
              <a:srgbClr val="1A4B7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044184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5541264" y="358444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Innovations, Technology &amp; Science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(Biotech, AI, Biosecurity, Diagnostics)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7223760" y="2926080"/>
            <a:ext cx="1572768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7223760" y="2926080"/>
            <a:ext cx="1572768" cy="64008"/>
          </a:xfrm>
          <a:prstGeom prst="rect">
            <a:avLst/>
          </a:prstGeom>
          <a:solidFill>
            <a:srgbClr val="0D2B3E"/>
          </a:solidFill>
          <a:ln w="12700">
            <a:solidFill>
              <a:srgbClr val="0D2B3E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799832" y="3054096"/>
            <a:ext cx="420624" cy="420624"/>
          </a:xfrm>
          <a:prstGeom prst="ellipse">
            <a:avLst/>
          </a:prstGeom>
          <a:solidFill>
            <a:srgbClr val="0D2B3E"/>
          </a:solidFill>
          <a:ln w="12700">
            <a:solidFill>
              <a:srgbClr val="0D2B3E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799832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7296912" y="3584448"/>
            <a:ext cx="14264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Public Health Threats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(Emergency Preparedness &amp; Response)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1  —  MATERNAL, REPRODUCTIVE &amp; CHILD HEALTH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365760" y="777240"/>
            <a:ext cx="1463040" cy="24688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777240"/>
            <a:ext cx="1463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PRIORITY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920240" y="749808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Maternal, Sexual &amp; Reproductive Health, Adolescent &amp; Child Health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0040" y="1170432"/>
            <a:ext cx="3931920" cy="347472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26187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IS #1 PRIORITY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9–10 women die in childbirth every day in Uganda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57200" y="20574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Infant mortality: 23 per 1,000 live births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57200" y="248716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Neonatal deaths = 50% of all infant deaths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57200" y="2916936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23.5% of girls 15–19 have begun childbearing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57200" y="3346704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1,494 studies on MCH — yet significant gaps remain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200" y="37764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deaths: labour/delivery complications, malaria, sepsis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434840" y="1170432"/>
            <a:ext cx="4389120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572000" y="126187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RESEARCH FOCUS AREAS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0" y="170078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00600" y="162763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Community-based maternal interventions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0" y="206654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199339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Psychosocial effects of preterm birth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0" y="243230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00600" y="235915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health (mHealth) for MCH delivery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572000" y="279806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272491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Adolescent maternal health outcomes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0" y="316382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00600" y="309067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Newborn discharge planning &amp; follow-up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572000" y="352958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00600" y="345643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Maternal nutrition &amp; infant development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572000" y="389534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00600" y="382219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Barriers to community health worker adoption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0" y="426110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00600" y="418795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Adolescent sexual &amp; reproductive health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320040" y="4800600"/>
            <a:ext cx="8503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gap: financial risk protection, adolescent rural/urban disparities, mHealth scale-up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2  —  INFECTIOUS &amp; COMMUNICABLE DISEASES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HIV/AIDS · Malaria · Tuberculosis · Emerging Diseases · AMR · One Health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170432"/>
            <a:ext cx="2011680" cy="36576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170432"/>
            <a:ext cx="2011680" cy="54864"/>
          </a:xfrm>
          <a:prstGeom prst="rect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7472" y="1261872"/>
            <a:ext cx="1865376" cy="274320"/>
          </a:xfrm>
          <a:prstGeom prst="rect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" y="1261872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 / AIDS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16459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7.3% prevalence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(↑ from 6.4%)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258568"/>
            <a:ext cx="16459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340864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reduction rate — operations &amp; behavioural research needed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5760" y="29443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 coverage and treatment adherence gaps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65760" y="3547872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Prevention strategies for adolescents &amp; key populations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468880" y="1170432"/>
            <a:ext cx="2011680" cy="36576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468880" y="1170432"/>
            <a:ext cx="2011680" cy="54864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542032" y="1261872"/>
            <a:ext cx="1865376" cy="27432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542032" y="1261872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Malaria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560320" y="16459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 of all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admissions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651760" y="2258568"/>
            <a:ext cx="16459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60320" y="2340864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Drug resistance: artemisinin-based combinations under pressure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560320" y="29443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Insecticide resistance in vectors — new control methods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2560320" y="3547872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burden on households; financial risk protection gaps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663440" y="1170432"/>
            <a:ext cx="2011680" cy="36576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663440" y="1170432"/>
            <a:ext cx="201168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36592" y="1261872"/>
            <a:ext cx="1865376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36592" y="1261872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Tuberculosis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754880" y="16459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 MDR-TB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cases/year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846320" y="2258568"/>
            <a:ext cx="16459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0" y="2340864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Multi-drug resistant TB surveillance and management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754880" y="29443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HIV-TB co-infection research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754880" y="3547872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Community-based case finding strategies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858000" y="1170432"/>
            <a:ext cx="2011680" cy="36576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858000" y="1170432"/>
            <a:ext cx="2011680" cy="54864"/>
          </a:xfrm>
          <a:prstGeom prst="rect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931152" y="1261872"/>
            <a:ext cx="1865376" cy="274320"/>
          </a:xfrm>
          <a:prstGeom prst="rect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31152" y="1261872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AMR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6949440" y="16459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AMR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levels reached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7040880" y="2258568"/>
            <a:ext cx="1645920" cy="0"/>
          </a:xfrm>
          <a:prstGeom prst="line">
            <a:avLst/>
          </a:prstGeom>
          <a:noFill/>
          <a:ln w="6350">
            <a:solidFill>
              <a:srgbClr val="E2ECF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949440" y="2340864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MRSA &amp; ESBL bacteria widespread in hospitals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949440" y="294436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systematic AMR surveillance system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949440" y="3547872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Antibiotic over-use in agriculture and human medicine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274320" y="4818888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Health approach recommended: integrated human-animal-environment surveillance across all communicable disease research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"/>
            <a:ext cx="8412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3  —  HEALTH SYSTEMS STRENGTHENING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· Governance · Workforce · Financing · Technology · Bioethics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269748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188720"/>
            <a:ext cx="2697480" cy="4572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32588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Resources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164592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Doctor:patient ratio 1:20,000. Salary increases &gt;100% made yet absenteeism continues. 9 medical schools by 2020 — intern compensation challenges.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3200400" y="1188720"/>
            <a:ext cx="269748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1188720"/>
            <a:ext cx="2697480" cy="4572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37560" y="132588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Health &amp; HIS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337560" y="164592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 shift from paper-based to electronic medical records. Telemedicine, AI for disease surveillance, and digital decision-support tools are priority research areas.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126480" y="1188720"/>
            <a:ext cx="269748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26480" y="1188720"/>
            <a:ext cx="269748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63640" y="132588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Accountability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263640" y="164592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legal and regulatory systems. Community-based accountability structures. Evidence-informed decision-making frameworks at district level.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274320" y="3063240"/>
            <a:ext cx="269748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74320" y="3063240"/>
            <a:ext cx="2697480" cy="45720"/>
          </a:xfrm>
          <a:prstGeom prst="rect">
            <a:avLst/>
          </a:prstGeom>
          <a:solidFill>
            <a:srgbClr val="D4611A"/>
          </a:solidFill>
          <a:ln w="12700">
            <a:solidFill>
              <a:srgbClr val="D4611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1480" y="320040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6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Financing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11480" y="352044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health insurance sustainability. Enrolment for communities outside monetary economy. Emergency preparedness financing.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00400" y="3063240"/>
            <a:ext cx="269748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0" y="3063240"/>
            <a:ext cx="2697480" cy="45720"/>
          </a:xfrm>
          <a:prstGeom prst="rect">
            <a:avLst/>
          </a:prstGeom>
          <a:solidFill>
            <a:srgbClr val="6B3A8C"/>
          </a:solidFill>
          <a:ln w="12700">
            <a:solidFill>
              <a:srgbClr val="6B3A8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37560" y="320040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B3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Delivery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337560" y="352044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ICU/HDU models for low-income settings. Public-private partnerships. Emergency medical services and referral system bottlenecks.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126480" y="3063240"/>
            <a:ext cx="269748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CF1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126480" y="3063240"/>
            <a:ext cx="2697480" cy="45720"/>
          </a:xfrm>
          <a:prstGeom prst="rect">
            <a:avLst/>
          </a:prstGeom>
          <a:solidFill>
            <a:srgbClr val="1A6B5A"/>
          </a:solidFill>
          <a:ln w="12700">
            <a:solidFill>
              <a:srgbClr val="1A6B5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63640" y="320040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6B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Medicines &amp; Technologies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263640" y="352044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chain management, indigenous medicine integration, pharmaceutical R&amp;D for neglected diseases, regulatory enforcement.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74320" y="4919472"/>
            <a:ext cx="8595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8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gap: 1,412 studies on morbidity, but major gaps in financing, governance, and evidence-informed decision-making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1915</Words>
  <Application>Microsoft Office PowerPoint</Application>
  <PresentationFormat>On-screen Show (16:9)</PresentationFormat>
  <Paragraphs>362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National Health Research Agenda 2026–2030</dc:title>
  <dc:subject>PptxGenJS Presentation</dc:subject>
  <dc:creator>Dr Samuel Okware, UNHRO</dc:creator>
  <cp:lastModifiedBy>Amanda Birungi</cp:lastModifiedBy>
  <cp:revision>1</cp:revision>
  <dcterms:created xsi:type="dcterms:W3CDTF">2026-05-28T18:04:49Z</dcterms:created>
  <dcterms:modified xsi:type="dcterms:W3CDTF">2026-07-01T09:19:22Z</dcterms:modified>
</cp:coreProperties>
</file>